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3" r:id="rId3"/>
    <p:sldId id="257" r:id="rId4"/>
    <p:sldId id="284" r:id="rId5"/>
    <p:sldId id="258" r:id="rId6"/>
    <p:sldId id="259" r:id="rId7"/>
    <p:sldId id="260" r:id="rId8"/>
    <p:sldId id="261" r:id="rId9"/>
    <p:sldId id="262" r:id="rId10"/>
    <p:sldId id="263" r:id="rId11"/>
    <p:sldId id="285"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68"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14.06.2019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14.06.2019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14.06.2019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14.06.2019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14.06.2019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14.06.2019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14.06.2019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14.06.2019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14.06.2019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14.06.2019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14.06.2019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14.06.2019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371600" y="714356"/>
            <a:ext cx="7058052" cy="4924444"/>
          </a:xfrm>
        </p:spPr>
        <p:txBody>
          <a:bodyPr>
            <a:normAutofit fontScale="47500" lnSpcReduction="20000"/>
          </a:bodyPr>
          <a:lstStyle/>
          <a:p>
            <a:r>
              <a:rPr lang="tr-TR" dirty="0" smtClean="0"/>
              <a:t> </a:t>
            </a:r>
            <a:r>
              <a:rPr lang="tr-TR" sz="11100" dirty="0" smtClean="0"/>
              <a:t>KURAN’I  ANLAMAK VE YAŞAMAK</a:t>
            </a:r>
          </a:p>
          <a:p>
            <a:r>
              <a:rPr lang="tr-TR" sz="6000" dirty="0" smtClean="0"/>
              <a:t>Ademoğlu tarih boyunca hayatı başta olmak üzere varlığının amacını ve var olan her şeyin anlamını ve esrarını arama ,araştırma,sorgulama gayret ve çabası içerisinde olmuştur.Bu kaçınılmaz bir durum oluşturmaktadır.Bu soruları insan olan herkes kendine geçmişte sormuştur.Kıyamete kadar da sormaya devam edecektir.</a:t>
            </a:r>
            <a:endParaRPr lang="tr-TR" sz="6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7500" lnSpcReduction="20000"/>
          </a:bodyPr>
          <a:lstStyle/>
          <a:p>
            <a:r>
              <a:rPr lang="tr-TR" sz="3800" dirty="0" err="1" smtClean="0"/>
              <a:t>Kur'ân'ın'Üstünlükleri</a:t>
            </a:r>
            <a:r>
              <a:rPr lang="tr-TR" sz="3800" dirty="0" smtClean="0"/>
              <a:t> :Allah, insanlara ahlâkî erdemlerle donanmayı emretmiş, kötülük yapmayı ve haram işlemeyi yasaklamıştır. Onlara hesapsız karşılıklar </a:t>
            </a:r>
            <a:r>
              <a:rPr lang="tr-TR" sz="3800" dirty="0" err="1" smtClean="0"/>
              <a:t>vaadetmiş</a:t>
            </a:r>
            <a:r>
              <a:rPr lang="tr-TR" sz="3800" dirty="0" smtClean="0"/>
              <a:t>, ibret almalarını sağlamak için geçmiş toplumlardan çeşitli örnekler vermiştir. </a:t>
            </a:r>
            <a:r>
              <a:rPr lang="tr-TR" sz="3800" dirty="0" err="1" smtClean="0"/>
              <a:t>Kur'ân'da</a:t>
            </a:r>
            <a:r>
              <a:rPr lang="tr-TR" sz="3800" dirty="0" smtClean="0"/>
              <a:t> insanın kurtuluşuna vesile olacak şeyler ayrıntıları ile anlatılmış,dolayısıyla  </a:t>
            </a:r>
            <a:r>
              <a:rPr lang="tr-TR" sz="3800" dirty="0" err="1" smtClean="0"/>
              <a:t>Kur'ân</a:t>
            </a:r>
            <a:r>
              <a:rPr lang="tr-TR" sz="3800" dirty="0" smtClean="0"/>
              <a:t> berekettir. Çünkü kurtuluş yolunun gösterilmiş olduğunu, insanlar sadece </a:t>
            </a:r>
            <a:r>
              <a:rPr lang="tr-TR" sz="3800" dirty="0" err="1" smtClean="0"/>
              <a:t>Kur'ân</a:t>
            </a:r>
            <a:r>
              <a:rPr lang="tr-TR" sz="3800" dirty="0" smtClean="0"/>
              <a:t> sayesinde bilir, sadece onun kılavuzluğu ile Allah'a yaklaşır ve şeref kazanabilirler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dirty="0" smtClean="0"/>
              <a:t>. 2) </a:t>
            </a:r>
            <a:r>
              <a:rPr lang="tr-TR" dirty="0" err="1" smtClean="0"/>
              <a:t>Kur'ân</a:t>
            </a:r>
            <a:r>
              <a:rPr lang="tr-TR" dirty="0" smtClean="0"/>
              <a:t> Ehlinin Üstünlükleri:</a:t>
            </a:r>
            <a:r>
              <a:rPr lang="tr-TR" dirty="0" err="1" smtClean="0"/>
              <a:t>Kur'ân</a:t>
            </a:r>
            <a:r>
              <a:rPr lang="tr-TR" dirty="0" smtClean="0"/>
              <a:t> okuyup da okuduklarını düşünenler Allah'ın dostlarıdır. Allah'ı zikrettikleri için onların gözleri yaşarır ve kalpleri huzura kavuşur. Allah  ona tabi olanlara, dünyada sapkınlıktan kurtuluş, </a:t>
            </a:r>
            <a:r>
              <a:rPr lang="tr-TR" dirty="0" err="1" smtClean="0"/>
              <a:t>ahirette</a:t>
            </a:r>
            <a:r>
              <a:rPr lang="tr-TR" dirty="0" smtClean="0"/>
              <a:t> de mutluluk ve </a:t>
            </a:r>
            <a:r>
              <a:rPr lang="tr-TR" dirty="0" err="1" smtClean="0"/>
              <a:t>ahiret</a:t>
            </a:r>
            <a:r>
              <a:rPr lang="tr-TR" dirty="0" smtClean="0"/>
              <a:t> azabından kurtuluş </a:t>
            </a:r>
            <a:r>
              <a:rPr lang="tr-TR" dirty="0" err="1" smtClean="0"/>
              <a:t>vadetmiş</a:t>
            </a:r>
            <a:r>
              <a:rPr lang="tr-TR" dirty="0" smtClean="0"/>
              <a:t>.Böyle bir üstünlüğe sahip olan olan bir kitap anlaşılmaya ve anlaşılan şeyleri yaşamaya değmez mi?</a:t>
            </a:r>
          </a:p>
          <a:p>
            <a:r>
              <a:rPr lang="tr-TR" dirty="0" smtClean="0"/>
              <a:t>“ Rabbinin </a:t>
            </a:r>
            <a:r>
              <a:rPr lang="tr-TR" dirty="0" err="1" smtClean="0"/>
              <a:t>âyetleriyle</a:t>
            </a:r>
            <a:r>
              <a:rPr lang="tr-TR" dirty="0" smtClean="0"/>
              <a:t> öğüt verildiği halde onlara sırtını dönen ve elleriyle işleyip </a:t>
            </a:r>
            <a:r>
              <a:rPr lang="tr-TR" dirty="0" err="1" smtClean="0"/>
              <a:t>irtikâb</a:t>
            </a:r>
            <a:r>
              <a:rPr lang="tr-TR" dirty="0" smtClean="0"/>
              <a:t> ettiği suçlarını unutan kimseden daha zalim kim olabilir?”Haris El- Muhasibi, El- </a:t>
            </a:r>
            <a:r>
              <a:rPr lang="tr-TR" dirty="0" err="1" smtClean="0"/>
              <a:t>Akl</a:t>
            </a:r>
            <a:r>
              <a:rPr lang="tr-TR" dirty="0" smtClean="0"/>
              <a:t> Ve </a:t>
            </a:r>
            <a:r>
              <a:rPr lang="tr-TR" dirty="0" err="1" smtClean="0"/>
              <a:t>Fehmü’l</a:t>
            </a:r>
            <a:r>
              <a:rPr lang="tr-TR" dirty="0" smtClean="0"/>
              <a:t> </a:t>
            </a:r>
            <a:r>
              <a:rPr lang="tr-TR" dirty="0" err="1" smtClean="0"/>
              <a:t>Kur’an</a:t>
            </a:r>
            <a:r>
              <a:rPr lang="tr-TR" dirty="0" smtClean="0"/>
              <a:t>, 239-240Kehf,18/57</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smtClean="0"/>
              <a:t>Dünyanın meşhur ediplerinden olan </a:t>
            </a:r>
            <a:r>
              <a:rPr lang="tr-TR" b="1" dirty="0" smtClean="0"/>
              <a:t>Goethe</a:t>
            </a:r>
            <a:r>
              <a:rPr lang="tr-TR" dirty="0" smtClean="0"/>
              <a:t> (1749-1832), </a:t>
            </a:r>
            <a:r>
              <a:rPr lang="tr-TR" dirty="0" err="1" smtClean="0"/>
              <a:t>Kur’an</a:t>
            </a:r>
            <a:r>
              <a:rPr lang="tr-TR" dirty="0" smtClean="0"/>
              <a:t>-ı kerim hakkında </a:t>
            </a:r>
            <a:r>
              <a:rPr lang="tr-TR" b="1" dirty="0" smtClean="0"/>
              <a:t>(West-</a:t>
            </a:r>
            <a:r>
              <a:rPr lang="tr-TR" b="1" dirty="0" err="1" smtClean="0"/>
              <a:t>Östlicher</a:t>
            </a:r>
            <a:r>
              <a:rPr lang="tr-TR" b="1" dirty="0" smtClean="0"/>
              <a:t> </a:t>
            </a:r>
            <a:r>
              <a:rPr lang="tr-TR" b="1" dirty="0" err="1" smtClean="0"/>
              <a:t>Dîvân</a:t>
            </a:r>
            <a:r>
              <a:rPr lang="tr-TR" b="1" dirty="0" smtClean="0"/>
              <a:t> </a:t>
            </a:r>
            <a:r>
              <a:rPr lang="tr-TR" dirty="0" smtClean="0"/>
              <a:t>= Batı-Doğu </a:t>
            </a:r>
            <a:r>
              <a:rPr lang="tr-TR" dirty="0" err="1" smtClean="0"/>
              <a:t>Dîvânı</a:t>
            </a:r>
            <a:r>
              <a:rPr lang="tr-TR" dirty="0" smtClean="0"/>
              <a:t>) adlı eserinde şu sözü söylemiştir: </a:t>
            </a:r>
            <a:br>
              <a:rPr lang="tr-TR" dirty="0" smtClean="0"/>
            </a:br>
            <a:r>
              <a:rPr lang="tr-TR" b="1" dirty="0" smtClean="0"/>
              <a:t>(</a:t>
            </a:r>
            <a:r>
              <a:rPr lang="tr-TR" b="1" dirty="0" err="1" smtClean="0"/>
              <a:t>Kur’anın</a:t>
            </a:r>
            <a:r>
              <a:rPr lang="tr-TR" b="1" dirty="0" smtClean="0"/>
              <a:t> içinde pek çok tekrarlar vardır. Onu okuduğumuz zaman, bu tekrarlar bizi usandıracak sanılıyor. Fakat biraz sonra, bu kitap bizi kendisine çekiyor. Bizi hayranlığa ve sonunda, büyük saygı ve hürmete götürüyor.)</a:t>
            </a:r>
            <a:br>
              <a:rPr lang="tr-TR" b="1" dirty="0" smtClean="0"/>
            </a:b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r>
              <a:rPr lang="tr-TR" b="1" dirty="0" smtClean="0"/>
              <a:t>Prof. </a:t>
            </a:r>
            <a:r>
              <a:rPr lang="tr-TR" b="1" dirty="0" err="1" smtClean="0"/>
              <a:t>Edouard</a:t>
            </a:r>
            <a:r>
              <a:rPr lang="tr-TR" b="1" dirty="0" smtClean="0"/>
              <a:t> </a:t>
            </a:r>
            <a:r>
              <a:rPr lang="tr-TR" b="1" dirty="0" err="1" smtClean="0"/>
              <a:t>Monté</a:t>
            </a:r>
            <a:r>
              <a:rPr lang="tr-TR" b="1" dirty="0" smtClean="0"/>
              <a:t>, (Allah’ın birliğini en temiz, en yüksek, en kutsal ve inandırıcı ve başka hiç bir din kitabının üstün </a:t>
            </a:r>
            <a:r>
              <a:rPr lang="tr-TR" b="1" dirty="0" err="1" smtClean="0"/>
              <a:t>gelemiyeceği</a:t>
            </a:r>
            <a:r>
              <a:rPr lang="tr-TR" b="1" dirty="0" smtClean="0"/>
              <a:t> bir dil ile anlatan kitap, </a:t>
            </a:r>
            <a:r>
              <a:rPr lang="tr-TR" b="1" dirty="0" err="1" smtClean="0"/>
              <a:t>Kur’an</a:t>
            </a:r>
            <a:r>
              <a:rPr lang="tr-TR" b="1" dirty="0" smtClean="0"/>
              <a:t>-ı kerimdir)</a:t>
            </a:r>
            <a:r>
              <a:rPr lang="tr-TR" dirty="0" smtClean="0"/>
              <a:t> demektedir.</a:t>
            </a:r>
            <a:br>
              <a:rPr lang="tr-TR" dirty="0" smtClean="0"/>
            </a:br>
            <a:r>
              <a:rPr lang="tr-TR" dirty="0" smtClean="0"/>
              <a:t/>
            </a:r>
            <a:br>
              <a:rPr lang="tr-TR" dirty="0" smtClean="0"/>
            </a:br>
            <a:r>
              <a:rPr lang="tr-TR" dirty="0" err="1" smtClean="0"/>
              <a:t>Kur’an</a:t>
            </a:r>
            <a:r>
              <a:rPr lang="tr-TR" dirty="0" smtClean="0"/>
              <a:t>-ı kerimi Fransızcaya çeviren </a:t>
            </a:r>
            <a:r>
              <a:rPr lang="tr-TR" b="1" dirty="0" smtClean="0"/>
              <a:t>Dr. </a:t>
            </a:r>
            <a:r>
              <a:rPr lang="tr-TR" b="1" dirty="0" err="1" smtClean="0"/>
              <a:t>Maurice</a:t>
            </a:r>
            <a:r>
              <a:rPr lang="tr-TR" dirty="0" smtClean="0"/>
              <a:t>, </a:t>
            </a:r>
            <a:r>
              <a:rPr lang="tr-TR" b="1" dirty="0" smtClean="0"/>
              <a:t>(</a:t>
            </a:r>
            <a:r>
              <a:rPr lang="tr-TR" b="1" dirty="0" err="1" smtClean="0"/>
              <a:t>Kur’an</a:t>
            </a:r>
            <a:r>
              <a:rPr lang="tr-TR" b="1" dirty="0" smtClean="0"/>
              <a:t>-ı kerim insanlığa hediye edilen din kitaplarının en güzelidir)</a:t>
            </a:r>
            <a:r>
              <a:rPr lang="tr-TR" dirty="0" smtClean="0"/>
              <a:t> demektedir.</a:t>
            </a:r>
            <a:br>
              <a:rPr lang="tr-TR" dirty="0" smtClean="0"/>
            </a:br>
            <a:r>
              <a:rPr lang="tr-TR" dirty="0" smtClean="0"/>
              <a:t/>
            </a:r>
            <a:br>
              <a:rPr lang="tr-TR" dirty="0" smtClean="0"/>
            </a:br>
            <a:r>
              <a:rPr lang="tr-TR" b="1" dirty="0" err="1" smtClean="0"/>
              <a:t>Gaston</a:t>
            </a:r>
            <a:r>
              <a:rPr lang="tr-TR" b="1" dirty="0" smtClean="0"/>
              <a:t> </a:t>
            </a:r>
            <a:r>
              <a:rPr lang="tr-TR" b="1" dirty="0" err="1" smtClean="0"/>
              <a:t>Karr</a:t>
            </a:r>
            <a:r>
              <a:rPr lang="tr-TR" dirty="0" smtClean="0"/>
              <a:t>, </a:t>
            </a:r>
            <a:r>
              <a:rPr lang="tr-TR" b="1" dirty="0" smtClean="0"/>
              <a:t>(İslam dininin kaynağı olan </a:t>
            </a:r>
            <a:r>
              <a:rPr lang="tr-TR" b="1" dirty="0" err="1" smtClean="0"/>
              <a:t>Kur’anda</a:t>
            </a:r>
            <a:r>
              <a:rPr lang="tr-TR" b="1" dirty="0" smtClean="0"/>
              <a:t>, cihan medeniyetinin dayandığı bütün temeller bulunmaktadır. O kadar ki, bugün bizim medeniyetimizin </a:t>
            </a:r>
            <a:r>
              <a:rPr lang="tr-TR" b="1" dirty="0" err="1" smtClean="0"/>
              <a:t>Kur’an</a:t>
            </a:r>
            <a:r>
              <a:rPr lang="tr-TR" b="1" dirty="0" smtClean="0"/>
              <a:t>-ı kerimin bildirdiği temel Hükümler üzerine kurulduğunu kabul etmemiz lazımdır)</a:t>
            </a:r>
            <a:r>
              <a:rPr lang="tr-TR" dirty="0" smtClean="0"/>
              <a:t> demektedir.</a:t>
            </a:r>
            <a:br>
              <a:rPr lang="tr-TR" dirty="0" smtClean="0"/>
            </a:b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r>
              <a:rPr lang="tr-TR" dirty="0" smtClean="0"/>
              <a:t>Bir İngiliz rahibi olan </a:t>
            </a:r>
            <a:r>
              <a:rPr lang="tr-TR" b="1" dirty="0" err="1" smtClean="0"/>
              <a:t>Beoworth</a:t>
            </a:r>
            <a:r>
              <a:rPr lang="tr-TR" b="1" dirty="0" smtClean="0"/>
              <a:t>-</a:t>
            </a:r>
            <a:r>
              <a:rPr lang="tr-TR" b="1" dirty="0" err="1" smtClean="0"/>
              <a:t>Smith</a:t>
            </a:r>
            <a:r>
              <a:rPr lang="tr-TR" dirty="0" smtClean="0"/>
              <a:t>,</a:t>
            </a:r>
            <a:r>
              <a:rPr lang="tr-TR" b="1" dirty="0" smtClean="0"/>
              <a:t> (Muhammed ve </a:t>
            </a:r>
            <a:r>
              <a:rPr lang="tr-TR" b="1" dirty="0" err="1" smtClean="0"/>
              <a:t>Muhammede</a:t>
            </a:r>
            <a:r>
              <a:rPr lang="tr-TR" b="1" dirty="0" smtClean="0"/>
              <a:t> bağlı olanlar)</a:t>
            </a:r>
            <a:r>
              <a:rPr lang="tr-TR" dirty="0" smtClean="0"/>
              <a:t> isimli eserinde, </a:t>
            </a:r>
            <a:r>
              <a:rPr lang="tr-TR" b="1" dirty="0" smtClean="0"/>
              <a:t>(</a:t>
            </a:r>
            <a:r>
              <a:rPr lang="tr-TR" b="1" dirty="0" err="1" smtClean="0"/>
              <a:t>Kur’an</a:t>
            </a:r>
            <a:r>
              <a:rPr lang="tr-TR" b="1" dirty="0" smtClean="0"/>
              <a:t>, üslup temizliği, ilim, felsefe ve hakikat mucizesidir)</a:t>
            </a:r>
            <a:r>
              <a:rPr lang="tr-TR" dirty="0" smtClean="0"/>
              <a:t> diye yazmaktadır.</a:t>
            </a:r>
            <a:br>
              <a:rPr lang="tr-TR" dirty="0" smtClean="0"/>
            </a:br>
            <a:r>
              <a:rPr lang="tr-TR" dirty="0" smtClean="0"/>
              <a:t/>
            </a:r>
            <a:br>
              <a:rPr lang="tr-TR" dirty="0" smtClean="0"/>
            </a:br>
            <a:r>
              <a:rPr lang="tr-TR" b="1" dirty="0" err="1" smtClean="0"/>
              <a:t>Marmaduke</a:t>
            </a:r>
            <a:r>
              <a:rPr lang="tr-TR" b="1" dirty="0" smtClean="0"/>
              <a:t> </a:t>
            </a:r>
            <a:r>
              <a:rPr lang="tr-TR" b="1" dirty="0" err="1" smtClean="0"/>
              <a:t>Pisthali</a:t>
            </a:r>
            <a:r>
              <a:rPr lang="tr-TR" dirty="0" smtClean="0"/>
              <a:t> ise, </a:t>
            </a:r>
            <a:r>
              <a:rPr lang="tr-TR" dirty="0" err="1" smtClean="0"/>
              <a:t>Kur’an</a:t>
            </a:r>
            <a:r>
              <a:rPr lang="tr-TR" dirty="0" smtClean="0"/>
              <a:t>-ı kerim için, </a:t>
            </a:r>
            <a:r>
              <a:rPr lang="tr-TR" b="1" dirty="0" smtClean="0"/>
              <a:t>(En taklit olunmaz bir ahenk, en sağlam bir ifade! İnsanları ağlamaya veya sonsuz muhabbet ve aşka sevk eden bir kudret!) </a:t>
            </a:r>
            <a:r>
              <a:rPr lang="tr-TR" dirty="0" smtClean="0"/>
              <a:t>ifadesini kullanmıştır. </a:t>
            </a:r>
            <a:br>
              <a:rPr lang="tr-TR" dirty="0" smtClean="0"/>
            </a:br>
            <a:r>
              <a:rPr lang="tr-TR" dirty="0" smtClean="0"/>
              <a:t/>
            </a:r>
            <a:br>
              <a:rPr lang="tr-TR" dirty="0" smtClean="0"/>
            </a:br>
            <a:r>
              <a:rPr lang="tr-TR" b="1" dirty="0" err="1" smtClean="0"/>
              <a:t>Gibbon</a:t>
            </a:r>
            <a:r>
              <a:rPr lang="tr-TR" dirty="0" smtClean="0"/>
              <a:t>,</a:t>
            </a:r>
            <a:r>
              <a:rPr lang="tr-TR" b="1" dirty="0" smtClean="0"/>
              <a:t> (Roma İmparatorluğunun Çökmesi ve Yıkılması) </a:t>
            </a:r>
            <a:r>
              <a:rPr lang="tr-TR" dirty="0" smtClean="0"/>
              <a:t>adlı eserinde şunları söylüyor: </a:t>
            </a:r>
            <a:br>
              <a:rPr lang="tr-TR" dirty="0" smtClean="0"/>
            </a:br>
            <a:r>
              <a:rPr lang="tr-TR" b="1" dirty="0" smtClean="0"/>
              <a:t>(</a:t>
            </a:r>
            <a:r>
              <a:rPr lang="tr-TR" b="1" dirty="0" err="1" smtClean="0"/>
              <a:t>Kur’an</a:t>
            </a:r>
            <a:r>
              <a:rPr lang="tr-TR" b="1" dirty="0" smtClean="0"/>
              <a:t>-ı kerim, Allah’ın birliğini ispat eden en büyük eserdir.)</a:t>
            </a:r>
            <a:br>
              <a:rPr lang="tr-TR" b="1" dirty="0" smtClean="0"/>
            </a:br>
            <a:r>
              <a:rPr lang="tr-TR" dirty="0" smtClean="0"/>
              <a:t/>
            </a:r>
            <a:br>
              <a:rPr lang="tr-TR" dirty="0" smtClean="0"/>
            </a:b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dirty="0" smtClean="0"/>
              <a:t>Dünyanın tanıdığı en büyük ilim adamlarından biri olan İskoçyalı </a:t>
            </a:r>
            <a:r>
              <a:rPr lang="tr-TR" b="1" dirty="0" smtClean="0"/>
              <a:t>Thomas </a:t>
            </a:r>
            <a:r>
              <a:rPr lang="tr-TR" b="1" dirty="0" err="1" smtClean="0"/>
              <a:t>Carlyle</a:t>
            </a:r>
            <a:r>
              <a:rPr lang="tr-TR" dirty="0" smtClean="0"/>
              <a:t> (1795-1881), bir konferansında şöyle demiştir:</a:t>
            </a:r>
            <a:br>
              <a:rPr lang="tr-TR" dirty="0" smtClean="0"/>
            </a:br>
            <a:r>
              <a:rPr lang="tr-TR" b="1" dirty="0" smtClean="0"/>
              <a:t>(</a:t>
            </a:r>
            <a:r>
              <a:rPr lang="tr-TR" b="1" dirty="0" err="1" smtClean="0"/>
              <a:t>Kur’an</a:t>
            </a:r>
            <a:r>
              <a:rPr lang="tr-TR" b="1" dirty="0" smtClean="0"/>
              <a:t>-ı kerimi okudukça, onun sıradan bir edebî eser olmadığını, hemen hissedersiniz. </a:t>
            </a:r>
            <a:r>
              <a:rPr lang="tr-TR" b="1" dirty="0" err="1" smtClean="0"/>
              <a:t>Kur’an</a:t>
            </a:r>
            <a:r>
              <a:rPr lang="tr-TR" b="1" dirty="0" smtClean="0"/>
              <a:t>-ı Kerim, </a:t>
            </a:r>
            <a:r>
              <a:rPr lang="tr-TR" b="1" dirty="0" err="1" smtClean="0"/>
              <a:t>kalbden</a:t>
            </a:r>
            <a:r>
              <a:rPr lang="tr-TR" b="1" dirty="0" smtClean="0"/>
              <a:t> gelen ve diğer bütün </a:t>
            </a:r>
            <a:r>
              <a:rPr lang="tr-TR" b="1" dirty="0" err="1" smtClean="0"/>
              <a:t>kalblere</a:t>
            </a:r>
            <a:r>
              <a:rPr lang="tr-TR" b="1" dirty="0" smtClean="0"/>
              <a:t> hemen </a:t>
            </a:r>
            <a:r>
              <a:rPr lang="tr-TR" b="1" dirty="0" err="1" smtClean="0"/>
              <a:t>nüfûz</a:t>
            </a:r>
            <a:r>
              <a:rPr lang="tr-TR" b="1" dirty="0" smtClean="0"/>
              <a:t> eden bir eserdir. Diğer bütün eserler, bu muazzam eser yanında, çok sönük kalır. </a:t>
            </a:r>
            <a:r>
              <a:rPr lang="tr-TR" b="1" dirty="0" err="1" smtClean="0"/>
              <a:t>Kur’an</a:t>
            </a:r>
            <a:r>
              <a:rPr lang="tr-TR" b="1" dirty="0" smtClean="0"/>
              <a:t>-ı Kerimin göze çarpan ilk karakteri, onun doğru ve mükemmel ve yol gösterici, dürüst bir rehber olmasıdır. Bence, </a:t>
            </a:r>
            <a:r>
              <a:rPr lang="tr-TR" b="1" dirty="0" err="1" smtClean="0"/>
              <a:t>Kur’an</a:t>
            </a:r>
            <a:r>
              <a:rPr lang="tr-TR" b="1" dirty="0" smtClean="0"/>
              <a:t>-ı Kerimin en büyük meziyeti budur. Bu meziyet diğer birçok meziyetlere de yol açmaktadır.)</a:t>
            </a:r>
            <a:br>
              <a:rPr lang="tr-TR" b="1" dirty="0" smtClean="0"/>
            </a:b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Bakınız, meşhur Fransız şairi </a:t>
            </a:r>
            <a:r>
              <a:rPr lang="tr-TR" b="1" dirty="0" err="1" smtClean="0"/>
              <a:t>Lamartin</a:t>
            </a:r>
            <a:r>
              <a:rPr lang="tr-TR" dirty="0" smtClean="0"/>
              <a:t> bile:</a:t>
            </a:r>
            <a:br>
              <a:rPr lang="tr-TR" dirty="0" smtClean="0"/>
            </a:br>
            <a:r>
              <a:rPr lang="tr-TR" b="1" dirty="0" smtClean="0"/>
              <a:t>(Hazret-i Muhammed</a:t>
            </a:r>
            <a:r>
              <a:rPr lang="tr-TR" dirty="0" smtClean="0"/>
              <a:t> [</a:t>
            </a:r>
            <a:r>
              <a:rPr lang="tr-TR" dirty="0" err="1" smtClean="0"/>
              <a:t>aleyhisselam</a:t>
            </a:r>
            <a:r>
              <a:rPr lang="tr-TR" dirty="0" smtClean="0"/>
              <a:t>], </a:t>
            </a:r>
            <a:r>
              <a:rPr lang="tr-TR" b="1" dirty="0" smtClean="0"/>
              <a:t>bir yalancı Peygamber değildir. Çünkü O, kendisinin Allah tarafından yeni bir dini yaymak için seçildiğine inanıyordu)</a:t>
            </a:r>
            <a:r>
              <a:rPr lang="tr-TR" dirty="0" smtClean="0"/>
              <a:t> demektedir.</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r>
              <a:rPr lang="tr-TR" b="1" dirty="0" smtClean="0"/>
              <a:t>Londra Üniversitesi Arapça Profesörü müsteşrik Thomas </a:t>
            </a:r>
            <a:r>
              <a:rPr lang="tr-TR" b="1" dirty="0" err="1" smtClean="0"/>
              <a:t>Arnold</a:t>
            </a:r>
            <a:r>
              <a:rPr lang="tr-TR" b="1" dirty="0" smtClean="0"/>
              <a:t>, "İslâm'ın Tebliği" adlı eserinde der ki:</a:t>
            </a:r>
            <a:br>
              <a:rPr lang="tr-TR" b="1" dirty="0" smtClean="0"/>
            </a:br>
            <a:r>
              <a:rPr lang="tr-TR" b="1" dirty="0" smtClean="0"/>
              <a:t>"Afrika'nın o iptidai okullarında yalnız </a:t>
            </a:r>
            <a:r>
              <a:rPr lang="tr-TR" b="1" dirty="0" err="1" smtClean="0"/>
              <a:t>Kur'an</a:t>
            </a:r>
            <a:r>
              <a:rPr lang="tr-TR" b="1" dirty="0" smtClean="0"/>
              <a:t> okunuyorsa, bu az bir şey ve küçük bir terakki değildir. Çünkü </a:t>
            </a:r>
            <a:r>
              <a:rPr lang="tr-TR" b="1" dirty="0" err="1" smtClean="0"/>
              <a:t>Kur'an</a:t>
            </a:r>
            <a:r>
              <a:rPr lang="tr-TR" b="1" dirty="0" smtClean="0"/>
              <a:t> daha büyük bir terakki kaynağı olabilir. </a:t>
            </a:r>
            <a:r>
              <a:rPr lang="tr-TR" b="1" dirty="0" err="1" smtClean="0"/>
              <a:t>Kur'an'ın</a:t>
            </a:r>
            <a:r>
              <a:rPr lang="tr-TR" b="1" dirty="0" smtClean="0"/>
              <a:t> Afrika'da bu şekilde okunmasının doğurduğu faydalardan biri, oradaki reislerin kendi arzularına göre hareket edecekleri yerine, </a:t>
            </a:r>
            <a:r>
              <a:rPr lang="tr-TR" b="1" dirty="0" err="1" smtClean="0"/>
              <a:t>Kur'an'ın</a:t>
            </a:r>
            <a:r>
              <a:rPr lang="tr-TR" b="1" dirty="0" smtClean="0"/>
              <a:t> irşadına uygun davranmalarıdır. Bu hareket tarzı Afrika'nın hayatında öyle bir değişiklik yapmıştır ki, bu onları medenileştirmiş, onları sanayi, ticaret ve diğer işleri geliştirmeye </a:t>
            </a:r>
            <a:r>
              <a:rPr lang="tr-TR" b="1" dirty="0" err="1" smtClean="0"/>
              <a:t>sevketmiştir</a:t>
            </a:r>
            <a:r>
              <a:rPr lang="tr-TR" b="1" dirty="0" smtClean="0"/>
              <a:t>. Müslümanların irşadıyla, İslâm'ın tesiriyle Afrika'nın her tarafına muhteşem şehirler kurulmuştur. Avrupalı seyyahlar, bunları ziyaret ederek </a:t>
            </a:r>
            <a:r>
              <a:rPr lang="tr-TR" b="1" dirty="0" err="1" smtClean="0"/>
              <a:t>hemşehrilerine</a:t>
            </a:r>
            <a:r>
              <a:rPr lang="tr-TR" b="1" dirty="0" smtClean="0"/>
              <a:t> anlattıkları zaman Avrupalı-</a:t>
            </a:r>
            <a:r>
              <a:rPr lang="tr-TR" b="1" dirty="0" err="1" smtClean="0"/>
              <a:t>lar</a:t>
            </a:r>
            <a:r>
              <a:rPr lang="tr-TR" b="1" dirty="0" smtClean="0"/>
              <a:t> bu ihtişama inanmak istememişlerdir."</a:t>
            </a:r>
            <a:br>
              <a:rPr lang="tr-TR" b="1" dirty="0" smtClean="0"/>
            </a:br>
            <a:r>
              <a:rPr lang="tr-TR" b="1" dirty="0" smtClean="0"/>
              <a:t/>
            </a:r>
            <a:br>
              <a:rPr lang="tr-TR" b="1" dirty="0" smtClean="0"/>
            </a:b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62500" lnSpcReduction="20000"/>
          </a:bodyPr>
          <a:lstStyle/>
          <a:p>
            <a:r>
              <a:rPr lang="tr-TR" b="1" dirty="0" smtClean="0"/>
              <a:t>Alman devlet adamı Prens </a:t>
            </a:r>
            <a:r>
              <a:rPr lang="tr-TR" b="1" dirty="0" err="1" smtClean="0"/>
              <a:t>Bismark</a:t>
            </a:r>
            <a:r>
              <a:rPr lang="tr-TR" b="1" dirty="0" smtClean="0"/>
              <a:t>, </a:t>
            </a:r>
            <a:r>
              <a:rPr lang="tr-TR" b="1" dirty="0" err="1" smtClean="0"/>
              <a:t>Kur'an</a:t>
            </a:r>
            <a:r>
              <a:rPr lang="tr-TR" b="1" dirty="0" smtClean="0"/>
              <a:t> hakkında demiştir ki:</a:t>
            </a:r>
            <a:br>
              <a:rPr lang="tr-TR" b="1" dirty="0" smtClean="0"/>
            </a:br>
            <a:r>
              <a:rPr lang="tr-TR" b="1" dirty="0" smtClean="0"/>
              <a:t>"Muhtelif devirlerde insanları idare etmek için Allah tarafından gönderildiği söylenen bütün indirilmiş ve </a:t>
            </a:r>
            <a:r>
              <a:rPr lang="tr-TR" b="1" dirty="0" err="1" smtClean="0"/>
              <a:t>semâvî</a:t>
            </a:r>
            <a:r>
              <a:rPr lang="tr-TR" b="1" dirty="0" smtClean="0"/>
              <a:t> kitapları tam ve etraflı surette tetkik ettimse de hiçbirinde bir hikmet ve isabet göremedim. Bu kanunlar, değil bir cemiyeti, bir hane halkının saadetini bile temin edecek mahiyetten pek uzaktır. Lâkin Müslümanların </a:t>
            </a:r>
            <a:r>
              <a:rPr lang="tr-TR" b="1" dirty="0" err="1" smtClean="0"/>
              <a:t>Kur'an'ı</a:t>
            </a:r>
            <a:r>
              <a:rPr lang="tr-TR" b="1" dirty="0" smtClean="0"/>
              <a:t> bu kayıttan </a:t>
            </a:r>
            <a:r>
              <a:rPr lang="tr-TR" b="1" dirty="0" err="1" smtClean="0"/>
              <a:t>âzâdedir</a:t>
            </a:r>
            <a:r>
              <a:rPr lang="tr-TR" b="1" dirty="0" smtClean="0"/>
              <a:t>. Ben, </a:t>
            </a:r>
            <a:r>
              <a:rPr lang="tr-TR" b="1" dirty="0" err="1" smtClean="0"/>
              <a:t>Kur'an'ı</a:t>
            </a:r>
            <a:r>
              <a:rPr lang="tr-TR" b="1" dirty="0" smtClean="0"/>
              <a:t> her cihetten tetkik ettim. Her kelimesinde büyük hikmetler gördüm. Müslümanların düşmanları, bu kitabın Muhammed'in sözü olduğunu iddia ediyorlarsa da, en mükemmel ve hatta mütekâmil bir dimağdan böyle </a:t>
            </a:r>
            <a:r>
              <a:rPr lang="tr-TR" b="1" dirty="0" err="1" smtClean="0"/>
              <a:t>hârikanın</a:t>
            </a:r>
            <a:r>
              <a:rPr lang="tr-TR" b="1" dirty="0" smtClean="0"/>
              <a:t> doğacağını iddia etmek, </a:t>
            </a:r>
            <a:r>
              <a:rPr lang="tr-TR" b="1" dirty="0" err="1" smtClean="0"/>
              <a:t>hakikatlara</a:t>
            </a:r>
            <a:r>
              <a:rPr lang="tr-TR" b="1" dirty="0" smtClean="0"/>
              <a:t> göz yumup kin ve garaza âlet olmak </a:t>
            </a:r>
            <a:r>
              <a:rPr lang="tr-TR" b="1" dirty="0" err="1" smtClean="0"/>
              <a:t>mânâsını</a:t>
            </a:r>
            <a:r>
              <a:rPr lang="tr-TR" b="1" dirty="0" smtClean="0"/>
              <a:t> ifade eder ki, bu da ilim ve hikmetle bağdaşmaz."</a:t>
            </a:r>
            <a:br>
              <a:rPr lang="tr-TR" b="1" dirty="0" smtClean="0"/>
            </a:br>
            <a:r>
              <a:rPr lang="tr-TR" b="1" dirty="0" smtClean="0"/>
              <a:t>"Ben şunu iddia ediyorum ki, Muhammed mümtaz bir kuvvettir. Kudret elinin böyle ikinci bir vücudu imkân sahasına getirmesi ihtimalden uzaktır."</a:t>
            </a:r>
            <a:br>
              <a:rPr lang="tr-TR" b="1" dirty="0" smtClean="0"/>
            </a:b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47500" lnSpcReduction="20000"/>
          </a:bodyPr>
          <a:lstStyle/>
          <a:p>
            <a:r>
              <a:rPr lang="tr-TR" b="1" dirty="0" err="1" smtClean="0"/>
              <a:t>Kur'an'a</a:t>
            </a:r>
            <a:r>
              <a:rPr lang="tr-TR" b="1" dirty="0" smtClean="0"/>
              <a:t> Sarıl </a:t>
            </a:r>
            <a:r>
              <a:rPr lang="tr-TR" dirty="0" smtClean="0"/>
              <a:t/>
            </a:r>
            <a:br>
              <a:rPr lang="tr-TR" dirty="0" smtClean="0"/>
            </a:br>
            <a:r>
              <a:rPr lang="tr-TR" dirty="0" smtClean="0"/>
              <a:t/>
            </a:r>
            <a:br>
              <a:rPr lang="tr-TR" dirty="0" smtClean="0"/>
            </a:br>
            <a:r>
              <a:rPr lang="tr-TR" dirty="0" err="1" smtClean="0"/>
              <a:t>Kur'an</a:t>
            </a:r>
            <a:r>
              <a:rPr lang="tr-TR" dirty="0" smtClean="0"/>
              <a:t> </a:t>
            </a:r>
            <a:r>
              <a:rPr lang="tr-TR" dirty="0" err="1" smtClean="0"/>
              <a:t>Rabbimiz'in</a:t>
            </a:r>
            <a:r>
              <a:rPr lang="tr-TR" dirty="0" smtClean="0"/>
              <a:t> yaktığı ışık </a:t>
            </a:r>
            <a:br>
              <a:rPr lang="tr-TR" dirty="0" smtClean="0"/>
            </a:br>
            <a:r>
              <a:rPr lang="tr-TR" dirty="0" smtClean="0"/>
              <a:t>Bu millet </a:t>
            </a:r>
            <a:r>
              <a:rPr lang="tr-TR" dirty="0" err="1" smtClean="0"/>
              <a:t>Kur'an'a</a:t>
            </a:r>
            <a:r>
              <a:rPr lang="tr-TR" dirty="0" smtClean="0"/>
              <a:t> ezelden âşık </a:t>
            </a:r>
            <a:br>
              <a:rPr lang="tr-TR" dirty="0" smtClean="0"/>
            </a:br>
            <a:r>
              <a:rPr lang="tr-TR" dirty="0" smtClean="0"/>
              <a:t>O bal çömleğidir dal kaşık kaşık </a:t>
            </a:r>
            <a:br>
              <a:rPr lang="tr-TR" dirty="0" smtClean="0"/>
            </a:br>
            <a:r>
              <a:rPr lang="tr-TR" dirty="0" err="1" smtClean="0"/>
              <a:t>Kur'an'ı</a:t>
            </a:r>
            <a:r>
              <a:rPr lang="tr-TR" dirty="0" smtClean="0"/>
              <a:t> elinden bırakma kardeş </a:t>
            </a:r>
            <a:br>
              <a:rPr lang="tr-TR" dirty="0" smtClean="0"/>
            </a:br>
            <a:r>
              <a:rPr lang="tr-TR" dirty="0" smtClean="0"/>
              <a:t/>
            </a:r>
            <a:br>
              <a:rPr lang="tr-TR" dirty="0" smtClean="0"/>
            </a:br>
            <a:r>
              <a:rPr lang="tr-TR" dirty="0" smtClean="0"/>
              <a:t>Emelin doğruyu, hakkı bulmaksa </a:t>
            </a:r>
            <a:br>
              <a:rPr lang="tr-TR" dirty="0" smtClean="0"/>
            </a:br>
            <a:r>
              <a:rPr lang="tr-TR" dirty="0" smtClean="0"/>
              <a:t>Cennet'e girmekse, mutlu olmaksa </a:t>
            </a:r>
            <a:br>
              <a:rPr lang="tr-TR" dirty="0" smtClean="0"/>
            </a:br>
            <a:r>
              <a:rPr lang="tr-TR" dirty="0" smtClean="0"/>
              <a:t>Bilgiyi doğrudan Hak'tan almaksa </a:t>
            </a:r>
            <a:br>
              <a:rPr lang="tr-TR" dirty="0" smtClean="0"/>
            </a:br>
            <a:r>
              <a:rPr lang="tr-TR" dirty="0" smtClean="0"/>
              <a:t>Başka bir kitaba sen bakma kardeş </a:t>
            </a:r>
            <a:br>
              <a:rPr lang="tr-TR" dirty="0" smtClean="0"/>
            </a:br>
            <a:r>
              <a:rPr lang="tr-TR" dirty="0" smtClean="0"/>
              <a:t/>
            </a:r>
            <a:br>
              <a:rPr lang="tr-TR" dirty="0" smtClean="0"/>
            </a:br>
            <a:r>
              <a:rPr lang="tr-TR" dirty="0" smtClean="0"/>
              <a:t>Allah'ın </a:t>
            </a:r>
            <a:r>
              <a:rPr lang="tr-TR" dirty="0" err="1" smtClean="0"/>
              <a:t>nûrunu</a:t>
            </a:r>
            <a:r>
              <a:rPr lang="tr-TR" dirty="0" smtClean="0"/>
              <a:t> söndürmek için </a:t>
            </a:r>
            <a:br>
              <a:rPr lang="tr-TR" dirty="0" smtClean="0"/>
            </a:br>
            <a:r>
              <a:rPr lang="tr-TR" dirty="0" smtClean="0"/>
              <a:t>Ümmeti </a:t>
            </a:r>
            <a:r>
              <a:rPr lang="tr-TR" dirty="0" err="1" smtClean="0"/>
              <a:t>dîninden</a:t>
            </a:r>
            <a:r>
              <a:rPr lang="tr-TR" dirty="0" smtClean="0"/>
              <a:t> döndürmek için </a:t>
            </a:r>
            <a:br>
              <a:rPr lang="tr-TR" dirty="0" smtClean="0"/>
            </a:br>
            <a:r>
              <a:rPr lang="tr-TR" dirty="0" smtClean="0"/>
              <a:t>Başımıza çorap ördürmek için </a:t>
            </a:r>
            <a:br>
              <a:rPr lang="tr-TR" dirty="0" smtClean="0"/>
            </a:br>
            <a:r>
              <a:rPr lang="tr-TR" dirty="0" smtClean="0"/>
              <a:t>Yola çıkanları bırakma kardeş </a:t>
            </a:r>
            <a:br>
              <a:rPr lang="tr-TR" dirty="0" smtClean="0"/>
            </a:br>
            <a:r>
              <a:rPr lang="tr-TR" dirty="0" smtClean="0"/>
              <a:t/>
            </a:r>
            <a:br>
              <a:rPr lang="tr-TR" dirty="0" smtClean="0"/>
            </a:br>
            <a:r>
              <a:rPr lang="tr-TR" dirty="0" smtClean="0"/>
              <a:t>dilde yoktur o eşsiz doku </a:t>
            </a:r>
            <a:br>
              <a:rPr lang="tr-TR" dirty="0" smtClean="0"/>
            </a:br>
            <a:r>
              <a:rPr lang="tr-TR" dirty="0" err="1" smtClean="0"/>
              <a:t>DîninNamazda</a:t>
            </a:r>
            <a:r>
              <a:rPr lang="tr-TR" dirty="0" smtClean="0"/>
              <a:t> </a:t>
            </a:r>
            <a:r>
              <a:rPr lang="tr-TR" dirty="0" err="1" smtClean="0"/>
              <a:t>Kur'an'ı</a:t>
            </a:r>
            <a:r>
              <a:rPr lang="tr-TR" dirty="0" smtClean="0"/>
              <a:t> dilinden oku </a:t>
            </a:r>
            <a:br>
              <a:rPr lang="tr-TR" dirty="0" smtClean="0"/>
            </a:br>
            <a:r>
              <a:rPr lang="tr-TR" dirty="0" smtClean="0"/>
              <a:t>Başka dile sapma, saplama oku </a:t>
            </a:r>
            <a:br>
              <a:rPr lang="tr-TR" dirty="0" smtClean="0"/>
            </a:br>
            <a:r>
              <a:rPr lang="tr-TR" dirty="0" smtClean="0"/>
              <a:t>Hiçbir e fitneyi gel sokma kardeş </a:t>
            </a:r>
            <a:br>
              <a:rPr lang="tr-TR" dirty="0" smtClean="0"/>
            </a:br>
            <a:r>
              <a:rPr lang="tr-TR" dirty="0" smtClean="0"/>
              <a:t/>
            </a:r>
            <a:br>
              <a:rPr lang="tr-TR" dirty="0" smtClean="0"/>
            </a:b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fontScale="92500" lnSpcReduction="10000"/>
          </a:bodyPr>
          <a:lstStyle/>
          <a:p>
            <a:pPr>
              <a:buNone/>
            </a:pPr>
            <a:r>
              <a:rPr lang="tr-TR" dirty="0" smtClean="0"/>
              <a:t>  Bu anlamlı sorulara cevabı en iyi verecek kaynak şüphesiz Kurandır.Çünkü;insan yeryüzünde yaratılan en üstün varlık olduğuna göre;  en güzel biçimde yaratıldığına göre; ona ruhundan üflemiş; onu akıl, irade,duygu ve birçok yeteneklerle donatmış olduğuna göre var olan bütün bu azaların tatmine, huzura ve mutluluğa kavuşması ,Kuran okumadan,onu anlamadan  ve onu anlayıp hayata </a:t>
            </a:r>
            <a:r>
              <a:rPr lang="tr-TR" dirty="0" err="1" smtClean="0"/>
              <a:t>pıratize</a:t>
            </a:r>
            <a:r>
              <a:rPr lang="tr-TR" dirty="0" smtClean="0"/>
              <a:t> etmeden geçer </a:t>
            </a:r>
            <a:r>
              <a:rPr lang="tr-TR" dirty="0" err="1" smtClean="0"/>
              <a:t>İsra</a:t>
            </a:r>
            <a:r>
              <a:rPr lang="tr-TR" dirty="0" smtClean="0"/>
              <a:t>,17/70  Tin,95/4Hicr,15/29Mülk67/23;Şems,91/9</a:t>
            </a: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62500" lnSpcReduction="20000"/>
          </a:bodyPr>
          <a:lstStyle/>
          <a:p>
            <a:r>
              <a:rPr lang="tr-TR" dirty="0" smtClean="0"/>
              <a:t>Lafzı güzel onun </a:t>
            </a:r>
            <a:r>
              <a:rPr lang="tr-TR" dirty="0" err="1" smtClean="0"/>
              <a:t>mânası</a:t>
            </a:r>
            <a:r>
              <a:rPr lang="tr-TR" dirty="0" smtClean="0"/>
              <a:t> güzel </a:t>
            </a:r>
            <a:br>
              <a:rPr lang="tr-TR" dirty="0" smtClean="0"/>
            </a:br>
            <a:r>
              <a:rPr lang="tr-TR" dirty="0" smtClean="0"/>
              <a:t>Eşsiz vasıfları kendine özel </a:t>
            </a:r>
            <a:br>
              <a:rPr lang="tr-TR" dirty="0" smtClean="0"/>
            </a:br>
            <a:r>
              <a:rPr lang="tr-TR" dirty="0" smtClean="0"/>
              <a:t>Güzelleşmek için gel </a:t>
            </a:r>
            <a:r>
              <a:rPr lang="tr-TR" dirty="0" err="1" smtClean="0"/>
              <a:t>Kur'an'a</a:t>
            </a:r>
            <a:r>
              <a:rPr lang="tr-TR" dirty="0" smtClean="0"/>
              <a:t> gel </a:t>
            </a:r>
            <a:br>
              <a:rPr lang="tr-TR" dirty="0" smtClean="0"/>
            </a:br>
            <a:r>
              <a:rPr lang="tr-TR" dirty="0" smtClean="0"/>
              <a:t>Bu </a:t>
            </a:r>
            <a:r>
              <a:rPr lang="tr-TR" dirty="0" err="1" smtClean="0"/>
              <a:t>nûr</a:t>
            </a:r>
            <a:r>
              <a:rPr lang="tr-TR" dirty="0" smtClean="0"/>
              <a:t> ırmağına gir, çıkma kardeş </a:t>
            </a:r>
            <a:br>
              <a:rPr lang="tr-TR" dirty="0" smtClean="0"/>
            </a:br>
            <a:r>
              <a:rPr lang="tr-TR" dirty="0" smtClean="0"/>
              <a:t/>
            </a:r>
            <a:br>
              <a:rPr lang="tr-TR" dirty="0" smtClean="0"/>
            </a:br>
            <a:r>
              <a:rPr lang="tr-TR" dirty="0" smtClean="0"/>
              <a:t>Anlamaya karşı çıkanlar mı var </a:t>
            </a:r>
            <a:br>
              <a:rPr lang="tr-TR" dirty="0" smtClean="0"/>
            </a:br>
            <a:r>
              <a:rPr lang="tr-TR" dirty="0" smtClean="0"/>
              <a:t>Kulağına pamuk tıkanlar mı var </a:t>
            </a:r>
            <a:br>
              <a:rPr lang="tr-TR" dirty="0" smtClean="0"/>
            </a:br>
            <a:r>
              <a:rPr lang="tr-TR" dirty="0" smtClean="0"/>
              <a:t>Öze, maksada yan bakanlar mı var </a:t>
            </a:r>
            <a:br>
              <a:rPr lang="tr-TR" dirty="0" smtClean="0"/>
            </a:br>
            <a:r>
              <a:rPr lang="tr-TR" dirty="0" smtClean="0"/>
              <a:t>Bunlar demagoji sen takma kardeş </a:t>
            </a:r>
            <a:br>
              <a:rPr lang="tr-TR" dirty="0" smtClean="0"/>
            </a:br>
            <a:r>
              <a:rPr lang="tr-TR" dirty="0" smtClean="0"/>
              <a:t/>
            </a:r>
            <a:br>
              <a:rPr lang="tr-TR" dirty="0" smtClean="0"/>
            </a:br>
            <a:r>
              <a:rPr lang="tr-TR" dirty="0" smtClean="0"/>
              <a:t>Dünyayı istersen </a:t>
            </a:r>
            <a:r>
              <a:rPr lang="tr-TR" dirty="0" err="1" smtClean="0"/>
              <a:t>Kur'an'a</a:t>
            </a:r>
            <a:r>
              <a:rPr lang="tr-TR" dirty="0" smtClean="0"/>
              <a:t> sarıl </a:t>
            </a:r>
            <a:br>
              <a:rPr lang="tr-TR" dirty="0" smtClean="0"/>
            </a:br>
            <a:r>
              <a:rPr lang="tr-TR" dirty="0" err="1" smtClean="0"/>
              <a:t>Ukbâyı</a:t>
            </a:r>
            <a:r>
              <a:rPr lang="tr-TR" dirty="0" smtClean="0"/>
              <a:t> istersen Furkan'a sarıl </a:t>
            </a:r>
            <a:br>
              <a:rPr lang="tr-TR" dirty="0" smtClean="0"/>
            </a:br>
            <a:r>
              <a:rPr lang="tr-TR" dirty="0" err="1" smtClean="0"/>
              <a:t>Kur'an'dan</a:t>
            </a:r>
            <a:r>
              <a:rPr lang="tr-TR" dirty="0" smtClean="0"/>
              <a:t> aldığın irfana sarıl </a:t>
            </a:r>
            <a:br>
              <a:rPr lang="tr-TR" dirty="0" smtClean="0"/>
            </a:br>
            <a:r>
              <a:rPr lang="tr-TR" dirty="0" smtClean="0"/>
              <a:t>Başka bir </a:t>
            </a:r>
            <a:r>
              <a:rPr lang="tr-TR" dirty="0" err="1" smtClean="0"/>
              <a:t>vâdiye</a:t>
            </a:r>
            <a:r>
              <a:rPr lang="tr-TR" dirty="0" smtClean="0"/>
              <a:t> sen akma kardeş</a:t>
            </a:r>
            <a:br>
              <a:rPr lang="tr-TR" dirty="0" smtClean="0"/>
            </a:br>
            <a:r>
              <a:rPr lang="tr-TR" dirty="0" smtClean="0"/>
              <a:t/>
            </a:r>
            <a:br>
              <a:rPr lang="tr-TR" dirty="0" smtClean="0"/>
            </a:br>
            <a:r>
              <a:rPr lang="tr-TR" dirty="0" smtClean="0"/>
              <a:t>Hayrettin Karaman </a:t>
            </a:r>
            <a:br>
              <a:rPr lang="tr-TR" dirty="0" smtClean="0"/>
            </a:b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r>
              <a:rPr lang="tr-TR" dirty="0" smtClean="0"/>
              <a:t>KUR'AN-I KERİM</a:t>
            </a:r>
            <a:br>
              <a:rPr lang="tr-TR" dirty="0" smtClean="0"/>
            </a:br>
            <a:r>
              <a:rPr lang="tr-TR" dirty="0" smtClean="0"/>
              <a:t/>
            </a:r>
            <a:br>
              <a:rPr lang="tr-TR" dirty="0" smtClean="0"/>
            </a:br>
            <a:r>
              <a:rPr lang="tr-TR" dirty="0" smtClean="0"/>
              <a:t>Bu </a:t>
            </a:r>
            <a:r>
              <a:rPr lang="tr-TR" dirty="0" err="1" smtClean="0"/>
              <a:t>Kitab’tır</a:t>
            </a:r>
            <a:r>
              <a:rPr lang="tr-TR" dirty="0" smtClean="0"/>
              <a:t>: her insana için dışın öğreten</a:t>
            </a:r>
            <a:br>
              <a:rPr lang="tr-TR" dirty="0" smtClean="0"/>
            </a:br>
            <a:r>
              <a:rPr lang="tr-TR" dirty="0" smtClean="0"/>
              <a:t>Gökte, yerde, tende, canda bir Yaratan sezdirten</a:t>
            </a:r>
            <a:br>
              <a:rPr lang="tr-TR" dirty="0" smtClean="0"/>
            </a:br>
            <a:r>
              <a:rPr lang="tr-TR" dirty="0" smtClean="0"/>
              <a:t/>
            </a:r>
            <a:br>
              <a:rPr lang="tr-TR" dirty="0" smtClean="0"/>
            </a:br>
            <a:r>
              <a:rPr lang="tr-TR" dirty="0" smtClean="0"/>
              <a:t>Bu </a:t>
            </a:r>
            <a:r>
              <a:rPr lang="tr-TR" dirty="0" err="1" smtClean="0"/>
              <a:t>Kitab’tır</a:t>
            </a:r>
            <a:r>
              <a:rPr lang="tr-TR" dirty="0" smtClean="0"/>
              <a:t>: Her kişiye benlik veren, yol açan</a:t>
            </a:r>
            <a:br>
              <a:rPr lang="tr-TR" dirty="0" smtClean="0"/>
            </a:br>
            <a:r>
              <a:rPr lang="tr-TR" dirty="0" smtClean="0"/>
              <a:t>İnsanlığın sergisine armağanlar astırtan</a:t>
            </a:r>
            <a:br>
              <a:rPr lang="tr-TR" dirty="0" smtClean="0"/>
            </a:br>
            <a:r>
              <a:rPr lang="tr-TR" dirty="0" smtClean="0"/>
              <a:t>Bu </a:t>
            </a:r>
            <a:r>
              <a:rPr lang="tr-TR" dirty="0" err="1" smtClean="0"/>
              <a:t>çerağdır</a:t>
            </a:r>
            <a:r>
              <a:rPr lang="tr-TR" dirty="0" smtClean="0"/>
              <a:t>: Obalara, konaklara nur saçan</a:t>
            </a:r>
            <a:br>
              <a:rPr lang="tr-TR" dirty="0" smtClean="0"/>
            </a:br>
            <a:r>
              <a:rPr lang="tr-TR" dirty="0" smtClean="0"/>
              <a:t>Bir köylünün işlerini tarihlere </a:t>
            </a:r>
            <a:r>
              <a:rPr lang="tr-TR" dirty="0" err="1" smtClean="0"/>
              <a:t>basdırtan</a:t>
            </a:r>
            <a:r>
              <a:rPr lang="tr-TR" dirty="0" smtClean="0"/>
              <a:t/>
            </a:r>
            <a:br>
              <a:rPr lang="tr-TR" dirty="0" smtClean="0"/>
            </a:br>
            <a:r>
              <a:rPr lang="tr-TR" dirty="0" smtClean="0"/>
              <a:t/>
            </a:r>
            <a:br>
              <a:rPr lang="tr-TR" dirty="0" smtClean="0"/>
            </a:br>
            <a:r>
              <a:rPr lang="tr-TR" dirty="0" smtClean="0"/>
              <a:t>Bu </a:t>
            </a:r>
            <a:r>
              <a:rPr lang="tr-TR" dirty="0" err="1" smtClean="0"/>
              <a:t>Kitab’tır</a:t>
            </a:r>
            <a:r>
              <a:rPr lang="tr-TR" dirty="0" smtClean="0"/>
              <a:t>: Yürekleri iyilikle besleyen</a:t>
            </a:r>
            <a:br>
              <a:rPr lang="tr-TR" dirty="0" smtClean="0"/>
            </a:br>
            <a:r>
              <a:rPr lang="tr-TR" dirty="0" smtClean="0"/>
              <a:t>“El bağına girme” diyen, dost yarasın bağlatan</a:t>
            </a:r>
            <a:br>
              <a:rPr lang="tr-TR" dirty="0" smtClean="0"/>
            </a:br>
            <a:r>
              <a:rPr lang="tr-TR" dirty="0" smtClean="0"/>
              <a:t>Bu anadır: Her öksüze “Yavrum” diye sesleyen</a:t>
            </a:r>
            <a:br>
              <a:rPr lang="tr-TR" dirty="0" smtClean="0"/>
            </a:br>
            <a:r>
              <a:rPr lang="tr-TR" dirty="0" smtClean="0"/>
              <a:t>Nice canları </a:t>
            </a:r>
            <a:r>
              <a:rPr lang="tr-TR" dirty="0" err="1" smtClean="0"/>
              <a:t>kardaş</a:t>
            </a:r>
            <a:r>
              <a:rPr lang="tr-TR" dirty="0" smtClean="0"/>
              <a:t> eden </a:t>
            </a:r>
            <a:r>
              <a:rPr lang="tr-TR" dirty="0" err="1" smtClean="0"/>
              <a:t>birbirüçün</a:t>
            </a:r>
            <a:r>
              <a:rPr lang="tr-TR" dirty="0" smtClean="0"/>
              <a:t> ağlatan</a:t>
            </a:r>
            <a:br>
              <a:rPr lang="tr-TR" dirty="0" smtClean="0"/>
            </a:br>
            <a:r>
              <a:rPr lang="tr-TR" dirty="0" smtClean="0"/>
              <a:t/>
            </a:r>
            <a:br>
              <a:rPr lang="tr-TR" dirty="0" smtClean="0"/>
            </a:b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dirty="0" smtClean="0"/>
              <a:t>Bu Kitaptır; akıllara her bir şeyi sordurtan</a:t>
            </a:r>
            <a:br>
              <a:rPr lang="tr-TR" dirty="0" smtClean="0"/>
            </a:br>
            <a:r>
              <a:rPr lang="tr-TR" dirty="0" smtClean="0"/>
              <a:t>“Düşün sonra inan” diyen, doğru yollar gösteren</a:t>
            </a:r>
            <a:br>
              <a:rPr lang="tr-TR" dirty="0" smtClean="0"/>
            </a:br>
            <a:r>
              <a:rPr lang="tr-TR" dirty="0" smtClean="0"/>
              <a:t>Bu bilgidir: Ululuğun yapıların kurdurtan</a:t>
            </a:r>
            <a:br>
              <a:rPr lang="tr-TR" dirty="0" smtClean="0"/>
            </a:br>
            <a:r>
              <a:rPr lang="tr-TR" dirty="0" smtClean="0"/>
              <a:t>Çıplak dağlar </a:t>
            </a:r>
            <a:r>
              <a:rPr lang="tr-TR" dirty="0" err="1" smtClean="0"/>
              <a:t>yeşilleten</a:t>
            </a:r>
            <a:r>
              <a:rPr lang="tr-TR" dirty="0" smtClean="0"/>
              <a:t>, viran köyler </a:t>
            </a:r>
            <a:r>
              <a:rPr lang="tr-TR" dirty="0" err="1" smtClean="0"/>
              <a:t>şenleten</a:t>
            </a:r>
            <a:r>
              <a:rPr lang="tr-TR" dirty="0" smtClean="0"/>
              <a:t/>
            </a:r>
            <a:br>
              <a:rPr lang="tr-TR" dirty="0" smtClean="0"/>
            </a:br>
            <a:r>
              <a:rPr lang="tr-TR" dirty="0" smtClean="0"/>
              <a:t/>
            </a:r>
            <a:br>
              <a:rPr lang="tr-TR" dirty="0" smtClean="0"/>
            </a:br>
            <a:r>
              <a:rPr lang="tr-TR" dirty="0" smtClean="0"/>
              <a:t>Ey </a:t>
            </a:r>
            <a:r>
              <a:rPr lang="tr-TR" dirty="0" err="1" smtClean="0"/>
              <a:t>kardaşlar</a:t>
            </a:r>
            <a:r>
              <a:rPr lang="tr-TR" dirty="0" smtClean="0"/>
              <a:t>! Şu küçücük armağanım atmayın;</a:t>
            </a:r>
            <a:br>
              <a:rPr lang="tr-TR" dirty="0" smtClean="0"/>
            </a:br>
            <a:r>
              <a:rPr lang="tr-TR" dirty="0" smtClean="0"/>
              <a:t>Bir goncadır; Muhammed’in gül yaprağından derildi</a:t>
            </a:r>
            <a:br>
              <a:rPr lang="tr-TR" dirty="0" smtClean="0"/>
            </a:br>
            <a:r>
              <a:rPr lang="tr-TR" dirty="0" smtClean="0"/>
              <a:t>Sakın, bunu yapma çiçek demetine katmayın</a:t>
            </a:r>
            <a:br>
              <a:rPr lang="tr-TR" dirty="0" smtClean="0"/>
            </a:br>
            <a:r>
              <a:rPr lang="tr-TR" dirty="0" smtClean="0"/>
              <a:t>Bu şey size özünüzü açmak için verildi</a:t>
            </a:r>
            <a:br>
              <a:rPr lang="tr-TR" dirty="0" smtClean="0"/>
            </a:br>
            <a:r>
              <a:rPr lang="tr-TR" dirty="0" smtClean="0"/>
              <a:t/>
            </a:r>
            <a:br>
              <a:rPr lang="tr-TR" dirty="0" smtClean="0"/>
            </a:br>
            <a:r>
              <a:rPr lang="tr-TR" dirty="0" smtClean="0"/>
              <a:t>M. Emin Yurdakul</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r>
              <a:rPr lang="tr-TR" dirty="0" err="1" smtClean="0"/>
              <a:t>İk</a:t>
            </a:r>
            <a:r>
              <a:rPr lang="tr-TR" dirty="0" smtClean="0"/>
              <a:t>.</a:t>
            </a:r>
            <a:r>
              <a:rPr lang="tr-TR" dirty="0" err="1" smtClean="0"/>
              <a:t>bal'e</a:t>
            </a:r>
            <a:r>
              <a:rPr lang="tr-TR" dirty="0" smtClean="0"/>
              <a:t> göre </a:t>
            </a:r>
            <a:r>
              <a:rPr lang="tr-TR" dirty="0" err="1" smtClean="0"/>
              <a:t>Kur'an</a:t>
            </a:r>
            <a:r>
              <a:rPr lang="tr-TR" dirty="0" smtClean="0"/>
              <a:t>, hakikati arayanların, hakikat peşinde koşanların sermayesidir.</a:t>
            </a:r>
          </a:p>
          <a:p>
            <a:r>
              <a:rPr lang="tr-TR" dirty="0" smtClean="0"/>
              <a:t>Zira onun sinesinde hayat yatar ve hayat her şeye can ve kemal verir. </a:t>
            </a:r>
            <a:r>
              <a:rPr lang="tr-TR" dirty="0" err="1" smtClean="0"/>
              <a:t>İk</a:t>
            </a:r>
            <a:r>
              <a:rPr lang="tr-TR" dirty="0" smtClean="0"/>
              <a:t>.</a:t>
            </a:r>
            <a:r>
              <a:rPr lang="tr-TR" dirty="0" err="1" smtClean="0"/>
              <a:t>bal'in</a:t>
            </a:r>
            <a:r>
              <a:rPr lang="tr-TR" dirty="0" smtClean="0"/>
              <a:t> her şeye can ve kemal veren hayat kitabını okuyuşu diğer insanların okuyuşlarından farklı olmuştur. Onun </a:t>
            </a:r>
            <a:r>
              <a:rPr lang="tr-TR" dirty="0" err="1" smtClean="0"/>
              <a:t>Kur'an'dan</a:t>
            </a:r>
            <a:r>
              <a:rPr lang="tr-TR" dirty="0" smtClean="0"/>
              <a:t> zevk ve </a:t>
            </a:r>
            <a:r>
              <a:rPr lang="tr-TR" dirty="0" err="1" smtClean="0"/>
              <a:t>tad</a:t>
            </a:r>
            <a:r>
              <a:rPr lang="tr-TR" dirty="0" smtClean="0"/>
              <a:t> almasında bu özel okuyuşun rolü büyüktür.</a:t>
            </a:r>
          </a:p>
          <a:p>
            <a:r>
              <a:rPr lang="tr-TR" dirty="0" err="1" smtClean="0"/>
              <a:t>Kur'an'ı</a:t>
            </a:r>
            <a:r>
              <a:rPr lang="tr-TR" dirty="0" smtClean="0"/>
              <a:t> nasıl okuduğunu kendisi şöyle anlatır: "Her gün sabah namazından sonra </a:t>
            </a:r>
            <a:r>
              <a:rPr lang="tr-TR" dirty="0" err="1" smtClean="0"/>
              <a:t>Kur'an</a:t>
            </a:r>
            <a:r>
              <a:rPr lang="tr-TR" dirty="0" smtClean="0"/>
              <a:t> okumaya karar vermiştim. Babam beni görür ve ne </a:t>
            </a:r>
            <a:r>
              <a:rPr lang="tr-TR" dirty="0" err="1" smtClean="0"/>
              <a:t>yaptığıını</a:t>
            </a:r>
            <a:r>
              <a:rPr lang="tr-TR" dirty="0" smtClean="0"/>
              <a:t> sorardı:</a:t>
            </a:r>
          </a:p>
          <a:p>
            <a:r>
              <a:rPr lang="tr-TR" dirty="0" smtClean="0"/>
              <a:t>'</a:t>
            </a:r>
            <a:r>
              <a:rPr lang="tr-TR" dirty="0" err="1" smtClean="0"/>
              <a:t>Kur'an</a:t>
            </a:r>
            <a:r>
              <a:rPr lang="tr-TR" dirty="0" smtClean="0"/>
              <a:t> okuyorum' diye cevap verirdim. Tam üç sene bu suali sormuş, ben de aynı cevabı vermiştim. Bir gün dedim ki: 'Baba, bu soruların manası ne? Hep aynı şeyi soruyorsun,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ben de cevap veriyorum, ertesi günü tekrar soruyorsun?' Bunun üzerine bana dedi ki: Oğlum demek istiyorum ki, </a:t>
            </a:r>
            <a:r>
              <a:rPr lang="tr-TR" dirty="0" err="1" smtClean="0"/>
              <a:t>Kur'an'ı</a:t>
            </a:r>
            <a:r>
              <a:rPr lang="tr-TR" dirty="0" smtClean="0"/>
              <a:t> sana inmişçesine okul İşte o günden itibaren </a:t>
            </a:r>
            <a:r>
              <a:rPr lang="tr-TR" dirty="0" err="1" smtClean="0"/>
              <a:t>Kur'an'ı</a:t>
            </a:r>
            <a:r>
              <a:rPr lang="tr-TR" dirty="0" smtClean="0"/>
              <a:t> anlamaya ve ona tam yönelmeye başladım. İşte o günden sonra söylediğim her şey onun nurlarından aldıklarım; nazmettiğim şiirlerimde onun incilerinden dizdiklerim olmuştur.</a:t>
            </a:r>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dirty="0" smtClean="0"/>
              <a:t>Yine bu eğitimin, Müslüman gençte Frenkleşme ve lükse düşkünlüğe sebep olması ile alakalı olarak ikbal şöyle der: "Ey Müslüman genç, oturduğun minder Frenk işi, dayandığın yastık İran malıdır Ben seni bu lüks ve tekebbürün içinde gördüğümde gözlerimden kanlı yaşlar akıtacak oluyorum. Hz. Ali'nin kuvvetinden ve Selman-ı Farisi'nin istiğna ve kanaatinden mahrum kaldığın sürece, dünyalara padişah olsan da senden hayır gelmez.!"</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İkbal,1938 yılının 21 nisan gecesi vücudu iyice ağırlaşır. Ve yatağının etrafında toplanan dostlarına:"Ölüm, bir Müslüman için korkulacak bir şey değildir. Ölüm bu cihan işlerinin bir tekâmülüdür. Ve taze bir hayatın kapısına açar. İnanmış bir Müslüman ölümü tebessümle karşılamalıdır. "diyerek Yüce Dost'a kavuşur.</a:t>
            </a: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dirty="0" err="1" smtClean="0"/>
              <a:t>M.Akif'e</a:t>
            </a:r>
            <a:r>
              <a:rPr lang="tr-TR" dirty="0" smtClean="0"/>
              <a:t> yazdığı mektupta da bu derin bağlılığı şöyle ifade eder:</a:t>
            </a:r>
            <a:br>
              <a:rPr lang="tr-TR" dirty="0" smtClean="0"/>
            </a:br>
            <a:r>
              <a:rPr lang="tr-TR" dirty="0" smtClean="0"/>
              <a:t/>
            </a:r>
            <a:br>
              <a:rPr lang="tr-TR" dirty="0" smtClean="0"/>
            </a:br>
            <a:r>
              <a:rPr lang="tr-TR" dirty="0" smtClean="0"/>
              <a:t>"Türk insanını çok seviyorum. </a:t>
            </a:r>
            <a:r>
              <a:rPr lang="tr-TR" dirty="0" err="1" smtClean="0"/>
              <a:t>Birgün</a:t>
            </a:r>
            <a:r>
              <a:rPr lang="tr-TR" dirty="0" smtClean="0"/>
              <a:t> Türkiye'yi </a:t>
            </a:r>
            <a:r>
              <a:rPr lang="tr-TR" dirty="0" err="1" smtClean="0"/>
              <a:t>hususan</a:t>
            </a:r>
            <a:r>
              <a:rPr lang="tr-TR" dirty="0" smtClean="0"/>
              <a:t> Mevlana'nın Konya'daki mübarek makamını ziyaret etmek isterim. O mübarek toprakların beni Mevlana'nın naçizane bir müridi kabul etmesini niyaz ediyorum. Gönlümün derinliklerinde bir gül bahçesi görür gibiyim. Ortasında alev alev bir ateş yanmakta, ben pervaneler gibi o ateşe doğru koşmaktayım. O ateş. Mevlana '</a:t>
            </a:r>
            <a:r>
              <a:rPr lang="tr-TR" dirty="0" err="1" smtClean="0"/>
              <a:t>nın</a:t>
            </a:r>
            <a:r>
              <a:rPr lang="tr-TR" dirty="0" smtClean="0"/>
              <a:t> aşkı ve sevgisidir."</a:t>
            </a:r>
            <a:br>
              <a:rPr lang="tr-TR" dirty="0" smtClean="0"/>
            </a:b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ar-EG" dirty="0" smtClean="0"/>
              <a:t>((..كِتَابٌ أَنزَلْنَاهُ إِلَيْكَ لِتُخْرِجَ النَّاسَ مِنْ الظُّلُمَاتِ إِلَى النُّورِ.. )) (إبراهيم/1). </a:t>
            </a:r>
            <a:endParaRPr lang="tr-TR" dirty="0" smtClean="0"/>
          </a:p>
          <a:p>
            <a:r>
              <a:rPr lang="ar-EG" smtClean="0"/>
              <a:t>{إِنَّ هذَا الْقُرْآنَ يَهْدِي لِلَّتِي هِيَ أَقْوَمُ} [الإسراء: 9</a:t>
            </a:r>
            <a:endParaRPr lang="tr-TR" smtClean="0"/>
          </a:p>
          <a:p>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dirty="0" smtClean="0"/>
              <a:t>                     KURANIN TANIMI</a:t>
            </a:r>
          </a:p>
          <a:p>
            <a:pPr rtl="1"/>
            <a:endParaRPr lang="ar-EG" dirty="0" smtClean="0"/>
          </a:p>
          <a:p>
            <a:pPr rtl="1"/>
            <a:r>
              <a:rPr lang="ar-EG" b="1" dirty="0" smtClean="0"/>
              <a:t>لفظ القرآن مصدر مشتق من ( قرأ ) يقال قرأ ، يقرأ ،قراءة ، وقرآناً ومنه قوله تعالى</a:t>
            </a:r>
            <a:endParaRPr lang="ar-EG" dirty="0" smtClean="0"/>
          </a:p>
          <a:p>
            <a:pPr rtl="1"/>
            <a:r>
              <a:rPr lang="ar-EG" b="1" dirty="0" smtClean="0"/>
              <a:t>" إن علينا جمعه وقرآنه فإذا قرأناه فاتبع قرآنه "</a:t>
            </a:r>
            <a:endParaRPr lang="ar-EG" dirty="0" smtClean="0"/>
          </a:p>
          <a:p>
            <a:pPr rtl="1"/>
            <a:r>
              <a:rPr lang="ar-EG" b="1" dirty="0" smtClean="0"/>
              <a:t>اصطلاحاً: </a:t>
            </a:r>
            <a:endParaRPr lang="ar-EG" dirty="0" smtClean="0"/>
          </a:p>
          <a:p>
            <a:pPr rtl="1"/>
            <a:r>
              <a:rPr lang="ar-EG" b="1" dirty="0" smtClean="0"/>
              <a:t>كلام الله المنزل علي نبيه محمد  المعجز بلفظه المتعبد بتلاوته المنقول بالتواتر المكتوب في المصاحف من أول سورة الفاتحة إلي آخر الناس</a:t>
            </a:r>
            <a:endParaRPr lang="ar-EG" dirty="0" smtClean="0"/>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dirty="0" smtClean="0"/>
              <a:t>Allah elçisi (sav);“Sizin en hayırlınız </a:t>
            </a:r>
            <a:r>
              <a:rPr lang="tr-TR" dirty="0" err="1" smtClean="0"/>
              <a:t>Kur’anı</a:t>
            </a:r>
            <a:r>
              <a:rPr lang="tr-TR" dirty="0" smtClean="0"/>
              <a:t> öğrenen ve başkalarına öğreteninizdir” Bir başka hadiste;”Şüphesiz ki Allah (c.c.) bu </a:t>
            </a:r>
            <a:r>
              <a:rPr lang="tr-TR" dirty="0" err="1" smtClean="0"/>
              <a:t>Kur’anla</a:t>
            </a:r>
            <a:r>
              <a:rPr lang="tr-TR" dirty="0" smtClean="0"/>
              <a:t> amel edenleri yükseltir, ona uymayanları düşürür ve geri bırakır.” Buyurarak Müslüman insanın hayatında Kuranı okumanın, öğrenmenin ve yaşamanın önemine vurgu yapılmıştır. </a:t>
            </a:r>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pPr rtl="1"/>
            <a:r>
              <a:rPr lang="ar-SA" b="1" dirty="0" smtClean="0"/>
              <a:t>وعن أبي موسى الأشْعَرِيِّ  (ض) قالَ: قالَ رسولُ الله (صلعم) : مَثَلُ المُؤمِنِ الَّذِي يَقْرَأُ القُرْآنَ مثلُ الأترِجَّةِ: رِيحهَا طَيِّبٌ وَطَعمُها طَيِّبٌ، وَمثلُ المؤمِنِ الَّذِي لا يَقْرَأُ القُرْآنَ كَمَثَلِ التَّمرَةِ: لا رِيحَ لَها وَطَعْمهَا حُلْوٌ، وَمَثَلُ المُنَافِقِ الذي يَقْرَأُ القرْآنَ كَمَثَلِ الرَّيحَانَةِ: رِيحها طَيِّبٌ وَطَعْمهَا مُرّ، وَمَثَلُ المُنَافِقِ الذي لا يَقْرَأُ القرْانَ كمَثَلِ الحَنْظَلَةِ: لَيْسَ لَها رِيحٌ وَطَعمُهَا مُرٌّ .   </a:t>
            </a:r>
            <a:endParaRPr lang="ar-SA" dirty="0" smtClean="0"/>
          </a:p>
          <a:p>
            <a:r>
              <a:rPr lang="ar-SA" b="1" dirty="0" smtClean="0"/>
              <a:t> </a:t>
            </a:r>
            <a:r>
              <a:rPr lang="tr-TR" dirty="0" err="1" smtClean="0"/>
              <a:t>Ebû</a:t>
            </a:r>
            <a:r>
              <a:rPr lang="tr-TR" dirty="0" smtClean="0"/>
              <a:t> </a:t>
            </a:r>
            <a:r>
              <a:rPr lang="tr-TR" dirty="0" err="1" smtClean="0"/>
              <a:t>Mûsa</a:t>
            </a:r>
            <a:r>
              <a:rPr lang="tr-TR" dirty="0" smtClean="0"/>
              <a:t> el–</a:t>
            </a:r>
            <a:r>
              <a:rPr lang="tr-TR" dirty="0" err="1" smtClean="0"/>
              <a:t>Eş’arî</a:t>
            </a:r>
            <a:r>
              <a:rPr lang="tr-TR" dirty="0" smtClean="0"/>
              <a:t> </a:t>
            </a:r>
            <a:r>
              <a:rPr lang="tr-TR" dirty="0" err="1" smtClean="0"/>
              <a:t>radıyallahu</a:t>
            </a:r>
            <a:r>
              <a:rPr lang="tr-TR" dirty="0" smtClean="0"/>
              <a:t> </a:t>
            </a:r>
            <a:r>
              <a:rPr lang="tr-TR" dirty="0" err="1" smtClean="0"/>
              <a:t>anh’den</a:t>
            </a:r>
            <a:r>
              <a:rPr lang="tr-TR" dirty="0" smtClean="0"/>
              <a:t> rivayet edildiğine göre, </a:t>
            </a:r>
            <a:r>
              <a:rPr lang="tr-TR" dirty="0" err="1" smtClean="0"/>
              <a:t>Resûlullah</a:t>
            </a:r>
            <a:r>
              <a:rPr lang="tr-TR" dirty="0" smtClean="0"/>
              <a:t> </a:t>
            </a:r>
            <a:r>
              <a:rPr lang="tr-TR" dirty="0" err="1" smtClean="0"/>
              <a:t>sallallahu</a:t>
            </a:r>
            <a:r>
              <a:rPr lang="tr-TR" dirty="0" smtClean="0"/>
              <a:t> aleyhi ve </a:t>
            </a:r>
            <a:r>
              <a:rPr lang="tr-TR" dirty="0" err="1" smtClean="0"/>
              <a:t>sellem</a:t>
            </a:r>
            <a:r>
              <a:rPr lang="tr-TR" dirty="0" smtClean="0"/>
              <a:t> şöyle buyurdu:</a:t>
            </a:r>
          </a:p>
          <a:p>
            <a:r>
              <a:rPr lang="tr-TR" dirty="0" smtClean="0"/>
              <a:t>“</a:t>
            </a:r>
            <a:r>
              <a:rPr lang="tr-TR" dirty="0" err="1" smtClean="0"/>
              <a:t>Kur’an</a:t>
            </a:r>
            <a:r>
              <a:rPr lang="tr-TR" dirty="0" smtClean="0"/>
              <a:t> okuyan </a:t>
            </a:r>
            <a:r>
              <a:rPr lang="tr-TR" dirty="0" err="1" smtClean="0"/>
              <a:t>mü’min</a:t>
            </a:r>
            <a:r>
              <a:rPr lang="tr-TR" dirty="0" smtClean="0"/>
              <a:t> portakal gibidir: Kokusu hoş, tadı güzeldir. </a:t>
            </a:r>
            <a:r>
              <a:rPr lang="tr-TR" dirty="0" err="1" smtClean="0"/>
              <a:t>Kur’an</a:t>
            </a:r>
            <a:r>
              <a:rPr lang="tr-TR" dirty="0" smtClean="0"/>
              <a:t> okumayan </a:t>
            </a:r>
            <a:r>
              <a:rPr lang="tr-TR" dirty="0" err="1" smtClean="0"/>
              <a:t>mü’min</a:t>
            </a:r>
            <a:r>
              <a:rPr lang="tr-TR" dirty="0" smtClean="0"/>
              <a:t> hurma gibidir: Kokusu yoktur, tadı ise güzeldir. </a:t>
            </a:r>
            <a:r>
              <a:rPr lang="tr-TR" dirty="0" err="1" smtClean="0"/>
              <a:t>Kur’an</a:t>
            </a:r>
            <a:r>
              <a:rPr lang="tr-TR" dirty="0" smtClean="0"/>
              <a:t> okuyan </a:t>
            </a:r>
            <a:r>
              <a:rPr lang="tr-TR" dirty="0" err="1" smtClean="0"/>
              <a:t>münâfık</a:t>
            </a:r>
            <a:r>
              <a:rPr lang="tr-TR" dirty="0" smtClean="0"/>
              <a:t> fesleğen gibidir: Kokusu hoş fakat tadı acıdır. </a:t>
            </a:r>
            <a:r>
              <a:rPr lang="tr-TR" dirty="0" err="1" smtClean="0"/>
              <a:t>Kur’an</a:t>
            </a:r>
            <a:r>
              <a:rPr lang="tr-TR" dirty="0" smtClean="0"/>
              <a:t> okumayan </a:t>
            </a:r>
            <a:r>
              <a:rPr lang="tr-TR" dirty="0" err="1" smtClean="0"/>
              <a:t>münâfık</a:t>
            </a:r>
            <a:r>
              <a:rPr lang="tr-TR" dirty="0" smtClean="0"/>
              <a:t> </a:t>
            </a:r>
            <a:r>
              <a:rPr lang="tr-TR" dirty="0" err="1" smtClean="0"/>
              <a:t>Ebû</a:t>
            </a:r>
            <a:r>
              <a:rPr lang="tr-TR" smtClean="0"/>
              <a:t> Cehil karpuzu gibidir: Kokusu yoktur ve tadı da acıdır.”</a:t>
            </a:r>
          </a:p>
          <a:p>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Dolayısıyla Kuran öğrenme ve öğretme yolunda atılan her adım girişilen her teşebbüs,  eylemi gerçekleştiren kimseye sevap noktasında fazlasıyla  geri  dönecektir.21.Yüzyılda Müslüman insanın en iyi eylemi bu olsa gerek.Gelen bu hadislerin anlam dokusuna bakıldığında ,anlam itibariyle  bir öğüt ve nasihat  görülür.   (</a:t>
            </a:r>
            <a:r>
              <a:rPr lang="tr-TR" dirty="0" err="1" smtClean="0"/>
              <a:t>Riyazüssalihin</a:t>
            </a:r>
            <a:r>
              <a:rPr lang="tr-TR" dirty="0" smtClean="0"/>
              <a:t>,2/339;Müslim, </a:t>
            </a:r>
            <a:r>
              <a:rPr lang="tr-TR" dirty="0" err="1" smtClean="0"/>
              <a:t>Müsafirin</a:t>
            </a:r>
            <a:r>
              <a:rPr lang="tr-TR" dirty="0" smtClean="0"/>
              <a:t>, 269) </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10000"/>
          </a:bodyPr>
          <a:lstStyle/>
          <a:p>
            <a:r>
              <a:rPr lang="tr-TR" dirty="0" smtClean="0"/>
              <a:t>Şairimiz  şöyle der;</a:t>
            </a:r>
          </a:p>
          <a:p>
            <a:r>
              <a:rPr lang="tr-TR" dirty="0" smtClean="0"/>
              <a:t>“Doğrudan doğruya </a:t>
            </a:r>
            <a:r>
              <a:rPr lang="tr-TR" dirty="0" err="1" smtClean="0"/>
              <a:t>Kur’an’dan</a:t>
            </a:r>
            <a:r>
              <a:rPr lang="tr-TR" dirty="0" smtClean="0"/>
              <a:t> alıp ilhamı</a:t>
            </a:r>
          </a:p>
          <a:p>
            <a:r>
              <a:rPr lang="tr-TR" dirty="0" smtClean="0"/>
              <a:t>Asrın idrakine söyletmeliyiz İslam’ı” Bu güzel düşünceyi eyleme geçirmenin yolu , Kuran’ı anlamak ve onun  öğretilerini hayatımıza koşulsuz uygulamadan geçer. Anlaşılmayan  şey insana fayda vermez. Okumadan anlamanın mümkün olmadığını hepimiz bildiğimize göre, gelin hep beraber yeni bir kampanya başlatalım hayatımızda.</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20000"/>
          </a:bodyPr>
          <a:lstStyle/>
          <a:p>
            <a:r>
              <a:rPr lang="tr-TR" dirty="0" smtClean="0"/>
              <a:t>Kuran’ı okuma , anlama ve yaşama kampanyası. Bu kampanyaya her yaştan grubun katılımını sağlamalı ve iştirak noktasında çokluğun teşekkülünde elimizden gelen gayreti sarf edelim.</a:t>
            </a:r>
          </a:p>
          <a:p>
            <a:r>
              <a:rPr lang="tr-TR" dirty="0" smtClean="0"/>
              <a:t>“</a:t>
            </a:r>
            <a:r>
              <a:rPr lang="tr-TR" dirty="0" err="1" smtClean="0"/>
              <a:t>Kur'ân</a:t>
            </a:r>
            <a:r>
              <a:rPr lang="tr-TR" dirty="0" smtClean="0"/>
              <a:t>-ı Kerim’in bu konudaki "Hiç bilenlerle bilmeyenler bir olur mu?" ayetinin anlamını  Mehmet Akif Ersoy  şu </a:t>
            </a:r>
            <a:r>
              <a:rPr lang="tr-TR" dirty="0" err="1" smtClean="0"/>
              <a:t>beytiyle</a:t>
            </a:r>
            <a:r>
              <a:rPr lang="tr-TR" dirty="0" smtClean="0"/>
              <a:t> günümüz </a:t>
            </a:r>
            <a:r>
              <a:rPr lang="tr-TR" dirty="0" err="1" smtClean="0"/>
              <a:t>Müslümanının</a:t>
            </a:r>
            <a:r>
              <a:rPr lang="tr-TR" dirty="0" smtClean="0"/>
              <a:t> idrakine  sunmaktadır:</a:t>
            </a:r>
          </a:p>
          <a:p>
            <a:r>
              <a:rPr lang="tr-TR" dirty="0" smtClean="0"/>
              <a:t> “Hiç bilenlerle bilmeyenler bir olur mu?" </a:t>
            </a:r>
            <a:br>
              <a:rPr lang="tr-TR" dirty="0" smtClean="0"/>
            </a:br>
            <a:r>
              <a:rPr lang="tr-TR" dirty="0" smtClean="0"/>
              <a:t>   Olmaz ya! </a:t>
            </a:r>
            <a:r>
              <a:rPr lang="tr-TR" dirty="0" err="1" smtClean="0"/>
              <a:t>Tabiî</a:t>
            </a:r>
            <a:r>
              <a:rPr lang="tr-TR" dirty="0" smtClean="0"/>
              <a:t>... Biri insan, biri hayvan!</a:t>
            </a:r>
          </a:p>
          <a:p>
            <a:r>
              <a:rPr lang="tr-TR" dirty="0" err="1" smtClean="0"/>
              <a:t>Zümer</a:t>
            </a:r>
            <a:r>
              <a:rPr lang="tr-TR" dirty="0" smtClean="0"/>
              <a:t>, 39/9;</a:t>
            </a:r>
            <a:r>
              <a:rPr lang="tr-TR" dirty="0" err="1" smtClean="0"/>
              <a:t>Mehmed</a:t>
            </a:r>
            <a:r>
              <a:rPr lang="tr-TR" dirty="0" smtClean="0"/>
              <a:t> Akif, Safahat, 3. kitap, Hakkın Sesleri, s,217-218</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dirty="0" smtClean="0"/>
              <a:t>Yine Akif şu dizelerinde bir milleti  millet  yapan unsurun ne olduğunu şöyle dillendirir.</a:t>
            </a:r>
          </a:p>
          <a:p>
            <a:r>
              <a:rPr lang="tr-TR" dirty="0" smtClean="0"/>
              <a:t>“Bir zamanlar biz de millet, hem nasıl milletmişiz: </a:t>
            </a:r>
            <a:br>
              <a:rPr lang="tr-TR" dirty="0" smtClean="0"/>
            </a:br>
            <a:r>
              <a:rPr lang="tr-TR" dirty="0" smtClean="0"/>
              <a:t> Gelmişiz dünyaya </a:t>
            </a:r>
            <a:r>
              <a:rPr lang="tr-TR" dirty="0" err="1" smtClean="0"/>
              <a:t>milliyyet</a:t>
            </a:r>
            <a:r>
              <a:rPr lang="tr-TR" dirty="0" smtClean="0"/>
              <a:t> nedir öğretmişiz dizeleriyle  Şairimiz Kuran’ı anlamanın ve onu yaşamanın kişiye ve milletlere kazandırdığı güzelliklere dikkatimizi çekmektedir.	</a:t>
            </a:r>
          </a:p>
          <a:p>
            <a:r>
              <a:rPr lang="tr-TR" dirty="0" smtClean="0"/>
              <a:t>Hayatımızı ve bizi var kılan değerlere  sırt çevirmeden bir yaşam modeli ortaya koyabilirsek  hem iyi </a:t>
            </a:r>
            <a:r>
              <a:rPr lang="tr-TR" dirty="0" err="1" smtClean="0"/>
              <a:t>hemde</a:t>
            </a:r>
            <a:r>
              <a:rPr lang="tr-TR" dirty="0" smtClean="0"/>
              <a:t> anlamlı hayatın sahipleri olarak yaşama devam ederiz. </a:t>
            </a:r>
            <a:r>
              <a:rPr lang="tr-TR" dirty="0" err="1" smtClean="0"/>
              <a:t>Mehmed</a:t>
            </a:r>
            <a:r>
              <a:rPr lang="tr-TR" dirty="0" smtClean="0"/>
              <a:t> Akif, Safahat, 3. kitap, Hakkın Sesleri, s. 221-222</a:t>
            </a:r>
          </a:p>
          <a:p>
            <a:pPr>
              <a:buNone/>
            </a:pPr>
            <a:endParaRPr lang="tr-TR"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r>
              <a:rPr lang="tr-TR" dirty="0" smtClean="0"/>
              <a:t>Allah bilenlerle bilmeyenlerin bir olmayacağına karar verdikten sonra bu saatten sonra yapılacak en iyi şey Kuran’a sımsıkı sarılıp onu  okumak anlamak ve yaşamaya çalışmak yaşam gayemiz olmalıdır.Necip Fazıl’a; Ne var, ne yok? diye sorarlar. Cevap şöyle: Kağıt:Yok! ,Fikir:Yok! ,Bilgi: Yok!, Sanat:Yok! ,Gaye: Yok! , </a:t>
            </a:r>
            <a:br>
              <a:rPr lang="tr-TR" dirty="0" smtClean="0"/>
            </a:br>
            <a:r>
              <a:rPr lang="tr-TR" dirty="0" smtClean="0"/>
              <a:t>Hamle: Yok! ,Okuyucu: Yok!, </a:t>
            </a:r>
            <a:r>
              <a:rPr lang="tr-TR" dirty="0" err="1" smtClean="0"/>
              <a:t>Münekkid</a:t>
            </a:r>
            <a:r>
              <a:rPr lang="tr-TR" dirty="0" smtClean="0"/>
              <a:t>: Yok!  “</a:t>
            </a:r>
            <a:br>
              <a:rPr lang="tr-TR" dirty="0" smtClean="0"/>
            </a:br>
            <a:r>
              <a:rPr lang="tr-TR" dirty="0" smtClean="0"/>
              <a:t> Müslüman insanın hayatı böyle olmamalıdır.”Yok “ hep kötü şeyler olmalıdır.” Var” </a:t>
            </a:r>
            <a:r>
              <a:rPr lang="tr-TR" dirty="0" err="1" smtClean="0"/>
              <a:t>lar</a:t>
            </a:r>
            <a:r>
              <a:rPr lang="tr-TR" dirty="0" smtClean="0"/>
              <a:t> ise hep iyi şeyler olmalıdır.</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20000"/>
          </a:bodyPr>
          <a:lstStyle/>
          <a:p>
            <a:r>
              <a:rPr lang="tr-TR" dirty="0" smtClean="0"/>
              <a:t>Kuran’ın; bir öğüt, kalplere bir </a:t>
            </a:r>
            <a:r>
              <a:rPr lang="tr-TR" dirty="0" err="1" smtClean="0"/>
              <a:t>şifâ</a:t>
            </a:r>
            <a:r>
              <a:rPr lang="tr-TR" dirty="0" smtClean="0"/>
              <a:t> ve inananlar için yol gösterici bir rehber ; kalplerin ancak Allah’ı anmakla huzur bulması ; insanları en doğru yola, en isabetli tutuma yönelten ,güzel ve makbul işler yapan müminlere nail olacakları büyük mükâfatı müjdeleyen;  ayetleri düşünülsün ve akıl sahipleri öğüt alsınlar diye  peygambere  indirilen mübarek bir kitap oluşu  onun anlaşılmasını ve yaşanmasını gerekli kılmaktadır.Haris El- Muhasibi,  Kuranı anlama ve yaşamanın önemine dikkat çekmek adına Kuran’ı;  Kuran ve Kuran ehlinin üstünlükleri  diye ikiye ayırarak işin ciddiyetini ortaya koymaktadır. Yunus; 10/57; </a:t>
            </a:r>
            <a:r>
              <a:rPr lang="tr-TR" dirty="0" err="1" smtClean="0"/>
              <a:t>Rad</a:t>
            </a:r>
            <a:r>
              <a:rPr lang="tr-TR" dirty="0" smtClean="0"/>
              <a:t>;13/28;</a:t>
            </a:r>
            <a:r>
              <a:rPr lang="tr-TR" dirty="0" err="1" smtClean="0"/>
              <a:t>İsra</a:t>
            </a:r>
            <a:r>
              <a:rPr lang="tr-TR" dirty="0" smtClean="0"/>
              <a:t>,17/9-10Sad,38/29</a:t>
            </a:r>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1184</Words>
  <Application>Microsoft Office PowerPoint</Application>
  <PresentationFormat>Ekran Gösterisi (4:3)</PresentationFormat>
  <Paragraphs>50</Paragraphs>
  <Slides>30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30</vt:i4>
      </vt:variant>
    </vt:vector>
  </HeadingPairs>
  <TitlesOfParts>
    <vt:vector size="33" baseType="lpstr">
      <vt:lpstr>Arial</vt:lpstr>
      <vt:lpstr>Calibri</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ZEKERİYA KOÇAK</dc:creator>
  <cp:lastModifiedBy>USER</cp:lastModifiedBy>
  <cp:revision>19</cp:revision>
  <dcterms:created xsi:type="dcterms:W3CDTF">2014-06-10T09:00:23Z</dcterms:created>
  <dcterms:modified xsi:type="dcterms:W3CDTF">2019-06-14T13:37:31Z</dcterms:modified>
</cp:coreProperties>
</file>